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27319-BED0-9340-9EE0-6FAC905D8016}" type="datetimeFigureOut">
              <a:rPr lang="en-US" smtClean="0"/>
              <a:t>8/24/17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4518-5526-CA4A-9E4E-2F04C47B2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92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9pPr>
          </a:lstStyle>
          <a:p>
            <a:pPr eaLnBrk="1" hangingPunct="1"/>
            <a:fld id="{8ABEFF3E-E7DE-B244-A91A-5CABF1980A72}" type="slidenum">
              <a:rPr lang="en-US" sz="1200">
                <a:latin typeface="Calibri" charset="0"/>
              </a:rPr>
              <a:pPr eaLnBrk="1" hangingPunct="1"/>
              <a:t>1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A9EBD-7B52-CA41-BB00-F8FC7D1EC6A1}" type="datetimeFigureOut">
              <a:rPr lang="en-US" smtClean="0"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24B8-3E6D-9D4A-8AA1-077157A32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6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A9EBD-7B52-CA41-BB00-F8FC7D1EC6A1}" type="datetimeFigureOut">
              <a:rPr lang="en-US" smtClean="0"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24B8-3E6D-9D4A-8AA1-077157A32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99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A9EBD-7B52-CA41-BB00-F8FC7D1EC6A1}" type="datetimeFigureOut">
              <a:rPr lang="en-US" smtClean="0"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24B8-3E6D-9D4A-8AA1-077157A32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03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A9EBD-7B52-CA41-BB00-F8FC7D1EC6A1}" type="datetimeFigureOut">
              <a:rPr lang="en-US" smtClean="0"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24B8-3E6D-9D4A-8AA1-077157A32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52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A9EBD-7B52-CA41-BB00-F8FC7D1EC6A1}" type="datetimeFigureOut">
              <a:rPr lang="en-US" smtClean="0"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24B8-3E6D-9D4A-8AA1-077157A32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7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A9EBD-7B52-CA41-BB00-F8FC7D1EC6A1}" type="datetimeFigureOut">
              <a:rPr lang="en-US" smtClean="0"/>
              <a:t>8/24/17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24B8-3E6D-9D4A-8AA1-077157A32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1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A9EBD-7B52-CA41-BB00-F8FC7D1EC6A1}" type="datetimeFigureOut">
              <a:rPr lang="en-US" smtClean="0"/>
              <a:t>8/24/17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24B8-3E6D-9D4A-8AA1-077157A32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7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A9EBD-7B52-CA41-BB00-F8FC7D1EC6A1}" type="datetimeFigureOut">
              <a:rPr lang="en-US" smtClean="0"/>
              <a:t>8/24/17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24B8-3E6D-9D4A-8AA1-077157A32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7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A9EBD-7B52-CA41-BB00-F8FC7D1EC6A1}" type="datetimeFigureOut">
              <a:rPr lang="en-US" smtClean="0"/>
              <a:t>8/24/17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24B8-3E6D-9D4A-8AA1-077157A32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1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A9EBD-7B52-CA41-BB00-F8FC7D1EC6A1}" type="datetimeFigureOut">
              <a:rPr lang="en-US" smtClean="0"/>
              <a:t>8/24/17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24B8-3E6D-9D4A-8AA1-077157A32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92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A9EBD-7B52-CA41-BB00-F8FC7D1EC6A1}" type="datetimeFigureOut">
              <a:rPr lang="en-US" smtClean="0"/>
              <a:t>8/24/17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24B8-3E6D-9D4A-8AA1-077157A32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5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A9EBD-7B52-CA41-BB00-F8FC7D1EC6A1}" type="datetimeFigureOut">
              <a:rPr lang="en-US" smtClean="0"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D24B8-3E6D-9D4A-8AA1-077157A32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7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812800" y="2090738"/>
            <a:ext cx="2354263" cy="1828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0178" name="TextBox 13"/>
          <p:cNvSpPr txBox="1">
            <a:spLocks noChangeArrowheads="1"/>
          </p:cNvSpPr>
          <p:nvPr/>
        </p:nvSpPr>
        <p:spPr bwMode="auto">
          <a:xfrm>
            <a:off x="1117600" y="2370138"/>
            <a:ext cx="14557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Political Status/Tribal Status </a:t>
            </a:r>
          </a:p>
        </p:txBody>
      </p:sp>
      <p:sp>
        <p:nvSpPr>
          <p:cNvPr id="7" name="Oval 6"/>
          <p:cNvSpPr/>
          <p:nvPr/>
        </p:nvSpPr>
        <p:spPr>
          <a:xfrm>
            <a:off x="3319463" y="355600"/>
            <a:ext cx="2555875" cy="17351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0180" name="TextBox 7"/>
          <p:cNvSpPr txBox="1">
            <a:spLocks noChangeArrowheads="1"/>
          </p:cNvSpPr>
          <p:nvPr/>
        </p:nvSpPr>
        <p:spPr bwMode="auto">
          <a:xfrm>
            <a:off x="3929063" y="635000"/>
            <a:ext cx="13366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Racial </a:t>
            </a:r>
          </a:p>
          <a:p>
            <a:pPr eaLnBrk="1" hangingPunct="1"/>
            <a:r>
              <a:rPr lang="en-US" sz="1800"/>
              <a:t>Self-Identity </a:t>
            </a:r>
          </a:p>
        </p:txBody>
      </p:sp>
      <p:sp>
        <p:nvSpPr>
          <p:cNvPr id="9" name="Oval 8"/>
          <p:cNvSpPr/>
          <p:nvPr/>
        </p:nvSpPr>
        <p:spPr>
          <a:xfrm>
            <a:off x="5875338" y="2370138"/>
            <a:ext cx="2473325" cy="18573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0182" name="TextBox 9"/>
          <p:cNvSpPr txBox="1">
            <a:spLocks noChangeArrowheads="1"/>
          </p:cNvSpPr>
          <p:nvPr/>
        </p:nvSpPr>
        <p:spPr bwMode="auto">
          <a:xfrm>
            <a:off x="6164263" y="2959100"/>
            <a:ext cx="1879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Ascribed </a:t>
            </a:r>
          </a:p>
          <a:p>
            <a:pPr algn="ctr" eaLnBrk="1" hangingPunct="1"/>
            <a:r>
              <a:rPr lang="en-US" sz="1800" dirty="0"/>
              <a:t>Racial </a:t>
            </a:r>
            <a:r>
              <a:rPr lang="en-US" sz="1800" dirty="0" smtClean="0"/>
              <a:t>Status</a:t>
            </a:r>
          </a:p>
          <a:p>
            <a:pPr algn="ctr" eaLnBrk="1" hangingPunct="1"/>
            <a:r>
              <a:rPr lang="en-US" sz="1800" dirty="0" smtClean="0"/>
              <a:t>Aka “Street race-gender” </a:t>
            </a:r>
            <a:endParaRPr lang="en-US" sz="1800" dirty="0"/>
          </a:p>
        </p:txBody>
      </p:sp>
      <p:sp>
        <p:nvSpPr>
          <p:cNvPr id="11" name="Oval 10"/>
          <p:cNvSpPr/>
          <p:nvPr/>
        </p:nvSpPr>
        <p:spPr>
          <a:xfrm>
            <a:off x="3471863" y="4227513"/>
            <a:ext cx="2505075" cy="1930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78138" y="2090738"/>
            <a:ext cx="3286125" cy="24923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0185" name="TextBox 4"/>
          <p:cNvSpPr txBox="1">
            <a:spLocks noChangeArrowheads="1"/>
          </p:cNvSpPr>
          <p:nvPr/>
        </p:nvSpPr>
        <p:spPr bwMode="auto">
          <a:xfrm>
            <a:off x="3670300" y="2743200"/>
            <a:ext cx="19859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9pPr>
          </a:lstStyle>
          <a:p>
            <a:pPr eaLnBrk="1" hangingPunct="1"/>
            <a:r>
              <a:rPr lang="ja-JP" altLang="en-US" sz="3200" dirty="0"/>
              <a:t>“</a:t>
            </a:r>
            <a:r>
              <a:rPr lang="en-US" altLang="ja-JP" sz="3200" dirty="0"/>
              <a:t>RACE</a:t>
            </a:r>
            <a:r>
              <a:rPr lang="ja-JP" altLang="en-US" sz="3200" dirty="0"/>
              <a:t>”</a:t>
            </a:r>
            <a:endParaRPr lang="en-US" sz="3200" dirty="0"/>
          </a:p>
        </p:txBody>
      </p:sp>
      <p:sp>
        <p:nvSpPr>
          <p:cNvPr id="50186" name="TextBox 11"/>
          <p:cNvSpPr txBox="1">
            <a:spLocks noChangeArrowheads="1"/>
          </p:cNvSpPr>
          <p:nvPr/>
        </p:nvSpPr>
        <p:spPr bwMode="auto">
          <a:xfrm>
            <a:off x="3792538" y="4684713"/>
            <a:ext cx="18637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/>
              <a:t>Lived Race-Gender &amp; </a:t>
            </a:r>
          </a:p>
          <a:p>
            <a:pPr algn="ctr" eaLnBrk="1" hangingPunct="1"/>
            <a:r>
              <a:rPr lang="en-US" sz="1800"/>
              <a:t>Life Course Embodiment </a:t>
            </a:r>
          </a:p>
        </p:txBody>
      </p:sp>
      <p:sp>
        <p:nvSpPr>
          <p:cNvPr id="50187" name="TextBox 15"/>
          <p:cNvSpPr txBox="1">
            <a:spLocks noChangeArrowheads="1"/>
          </p:cNvSpPr>
          <p:nvPr/>
        </p:nvSpPr>
        <p:spPr bwMode="auto">
          <a:xfrm>
            <a:off x="5976938" y="355600"/>
            <a:ext cx="3167062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b="1" dirty="0"/>
              <a:t>López, Nancy</a:t>
            </a:r>
            <a:r>
              <a:rPr lang="en-US" sz="1200" dirty="0"/>
              <a:t>. 2013. “Contextualizing Lived Race-Gender and the Racialized-Gendered Social Determinants of Health.” Pp.179-211 in </a:t>
            </a:r>
            <a:r>
              <a:rPr lang="en-US" sz="1200" i="1" dirty="0"/>
              <a:t>Mapping “Race”: Critical Approaches to Health Disparities Research, </a:t>
            </a:r>
            <a:r>
              <a:rPr lang="en-US" sz="1200" dirty="0"/>
              <a:t>edited by Laura Gómez and Nancy López. New Brunswick, NJ: Rutgers University Press.</a:t>
            </a:r>
          </a:p>
          <a:p>
            <a:pPr eaLnBrk="1" hangingPunct="1"/>
            <a:endParaRPr lang="en-US" sz="1000" dirty="0"/>
          </a:p>
        </p:txBody>
      </p:sp>
      <p:sp>
        <p:nvSpPr>
          <p:cNvPr id="50188" name="TextBox 16"/>
          <p:cNvSpPr txBox="1">
            <a:spLocks noChangeArrowheads="1"/>
          </p:cNvSpPr>
          <p:nvPr/>
        </p:nvSpPr>
        <p:spPr bwMode="auto">
          <a:xfrm>
            <a:off x="304800" y="355600"/>
            <a:ext cx="22685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/>
              <a:t>Conceptual Model for </a:t>
            </a:r>
            <a:r>
              <a:rPr lang="ja-JP" altLang="en-US" sz="1800" dirty="0" smtClean="0"/>
              <a:t>“</a:t>
            </a:r>
            <a:r>
              <a:rPr lang="en-US" altLang="ja-JP" sz="1800" dirty="0" smtClean="0"/>
              <a:t>Race</a:t>
            </a:r>
            <a:r>
              <a:rPr lang="ja-JP" altLang="en-US" sz="1800" dirty="0" smtClean="0"/>
              <a:t>”</a:t>
            </a:r>
            <a:r>
              <a:rPr lang="en-US" altLang="ja-JP" sz="1800" dirty="0" smtClean="0"/>
              <a:t> as Multidimensional</a:t>
            </a:r>
          </a:p>
          <a:p>
            <a:pPr eaLnBrk="1" hangingPunct="1"/>
            <a:endParaRPr lang="en-US" sz="1800" dirty="0"/>
          </a:p>
        </p:txBody>
      </p:sp>
      <p:sp>
        <p:nvSpPr>
          <p:cNvPr id="5018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9pPr>
          </a:lstStyle>
          <a:p>
            <a:pPr eaLnBrk="1" hangingPunct="1"/>
            <a:fld id="{13E0D257-F606-A746-9AE0-4F29C5FEA03F}" type="slidenum">
              <a:rPr lang="en-US" sz="1000">
                <a:solidFill>
                  <a:srgbClr val="FFFFFF"/>
                </a:solidFill>
              </a:rPr>
              <a:pPr eaLnBrk="1" hangingPunct="1"/>
              <a:t>1</a:t>
            </a:fld>
            <a:endParaRPr lang="en-US" sz="1000">
              <a:solidFill>
                <a:srgbClr val="FFFFFF"/>
              </a:solidFill>
            </a:endParaRPr>
          </a:p>
        </p:txBody>
      </p:sp>
      <p:sp>
        <p:nvSpPr>
          <p:cNvPr id="50190" name="TextBox 2"/>
          <p:cNvSpPr txBox="1">
            <a:spLocks noChangeArrowheads="1"/>
          </p:cNvSpPr>
          <p:nvPr/>
        </p:nvSpPr>
        <p:spPr bwMode="auto">
          <a:xfrm>
            <a:off x="537284" y="4227514"/>
            <a:ext cx="250754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What part of the </a:t>
            </a:r>
          </a:p>
          <a:p>
            <a:pPr eaLnBrk="1" hangingPunct="1"/>
            <a:r>
              <a:rPr lang="en-US" sz="1800" dirty="0"/>
              <a:t>s</a:t>
            </a:r>
            <a:r>
              <a:rPr lang="en-US" sz="1800" dirty="0" smtClean="0"/>
              <a:t>ocial </a:t>
            </a:r>
            <a:r>
              <a:rPr lang="en-US" sz="1800" dirty="0"/>
              <a:t>construction</a:t>
            </a:r>
          </a:p>
          <a:p>
            <a:pPr eaLnBrk="1" hangingPunct="1"/>
            <a:r>
              <a:rPr lang="en-US" sz="1800" dirty="0"/>
              <a:t>a</a:t>
            </a:r>
            <a:r>
              <a:rPr lang="en-US" sz="1800" dirty="0" smtClean="0"/>
              <a:t>re </a:t>
            </a:r>
            <a:r>
              <a:rPr lang="en-US" sz="1800" dirty="0"/>
              <a:t>you collecting?</a:t>
            </a:r>
          </a:p>
        </p:txBody>
      </p:sp>
    </p:spTree>
    <p:extLst>
      <p:ext uri="{BB962C8B-B14F-4D97-AF65-F5344CB8AC3E}">
        <p14:creationId xmlns:p14="http://schemas.microsoft.com/office/powerpoint/2010/main" val="2157410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108</Words>
  <Application>Microsoft Macintosh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University of New Mexico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Lopez</dc:creator>
  <cp:lastModifiedBy>Nancy Lopez</cp:lastModifiedBy>
  <cp:revision>1</cp:revision>
  <dcterms:created xsi:type="dcterms:W3CDTF">2017-08-24T20:55:27Z</dcterms:created>
  <dcterms:modified xsi:type="dcterms:W3CDTF">2017-08-24T20:58:51Z</dcterms:modified>
</cp:coreProperties>
</file>