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84" r:id="rId7"/>
    <p:sldId id="285" r:id="rId8"/>
    <p:sldId id="286" r:id="rId9"/>
    <p:sldId id="287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Playfair Display" panose="020B0604020202020204" charset="0"/>
      <p:regular r:id="rId34"/>
      <p:bold r:id="rId35"/>
      <p:italic r:id="rId36"/>
      <p:boldItalic r:id="rId37"/>
    </p:embeddedFont>
    <p:embeddedFont>
      <p:font typeface="Raleway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5" autoAdjust="0"/>
    <p:restoredTop sz="94622" autoAdjust="0"/>
  </p:normalViewPr>
  <p:slideViewPr>
    <p:cSldViewPr>
      <p:cViewPr varScale="1">
        <p:scale>
          <a:sx n="72" d="100"/>
          <a:sy n="72" d="100"/>
        </p:scale>
        <p:origin x="3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stories.com/statistics" TargetMode="External"/><Relationship Id="rId2" Type="http://schemas.openxmlformats.org/officeDocument/2006/relationships/hyperlink" Target="https://insight.livestories.com/s/v2/new-story/df1508c1-81be-4cf3-8466-5f8ad783e2f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pp.vyond.com/videos/accb8b4c-20f7-4e0a-8c63-985e1d5a0b35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sway.office.com/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www.cdc.gov/epiinfo/index.html" TargetMode="External"/><Relationship Id="rId12" Type="http://schemas.openxmlformats.org/officeDocument/2006/relationships/image" Target="../media/image28.jpe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hyperlink" Target="https://www.polleverywhere.com/" TargetMode="External"/><Relationship Id="rId5" Type="http://schemas.openxmlformats.org/officeDocument/2006/relationships/hyperlink" Target="https://unsplash.com/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hyperlink" Target="https://www.surveymonkey.com/" TargetMode="External"/><Relationship Id="rId1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63440" y="-547700"/>
            <a:ext cx="19182287" cy="6518563"/>
          </a:xfrm>
          <a:prstGeom prst="rect">
            <a:avLst/>
          </a:prstGeom>
          <a:solidFill>
            <a:srgbClr val="EEC0BF">
              <a:alpha val="73725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720697" y="962025"/>
            <a:ext cx="6538603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b="0" i="0" spc="352">
                <a:solidFill>
                  <a:srgbClr val="050707"/>
                </a:solidFill>
                <a:latin typeface="Raleway"/>
              </a:rPr>
              <a:t>OCTOBER 1, 2019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3728720"/>
            <a:ext cx="11591114" cy="5529580"/>
            <a:chOff x="0" y="0"/>
            <a:chExt cx="15454819" cy="7372773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0"/>
              <a:ext cx="15454819" cy="5404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819"/>
                </a:lnSpc>
              </a:pPr>
              <a:r>
                <a:rPr lang="en-US" sz="14000" i="1">
                  <a:solidFill>
                    <a:srgbClr val="050707"/>
                  </a:solidFill>
                  <a:latin typeface="Playfair Display"/>
                </a:rPr>
                <a:t>Let's Get Digital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740525"/>
              <a:ext cx="12832939" cy="632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b="0" i="0" spc="140" dirty="0">
                  <a:solidFill>
                    <a:srgbClr val="050707"/>
                  </a:solidFill>
                  <a:latin typeface="Raleway"/>
                </a:rPr>
                <a:t>Christina Brigance &amp; Amy Muchna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820" b="18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76350" y="3197502"/>
            <a:ext cx="20840700" cy="4063445"/>
          </a:xfrm>
          <a:prstGeom prst="rect">
            <a:avLst/>
          </a:prstGeom>
          <a:solidFill>
            <a:srgbClr val="EEC0BF">
              <a:alpha val="9764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157927" y="4567238"/>
            <a:ext cx="1397214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FFFFFF"/>
                </a:solidFill>
                <a:latin typeface="Playfair Display"/>
              </a:rPr>
              <a:t>L</a:t>
            </a:r>
            <a:r>
              <a:rPr lang="en-US" sz="7600" b="0" i="1" spc="76">
                <a:solidFill>
                  <a:srgbClr val="FFFFFF"/>
                </a:solidFill>
                <a:latin typeface="Playfair Display"/>
              </a:rPr>
              <a:t>iveStories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400" y="-521779"/>
            <a:ext cx="19469100" cy="3429000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883158"/>
            <a:ext cx="150438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W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hat can we do with LiveStories?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30282" y="4610100"/>
            <a:ext cx="10801557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b="1" i="0" spc="28" dirty="0">
                <a:solidFill>
                  <a:srgbClr val="EEC0BF"/>
                </a:solidFill>
                <a:latin typeface="Raleway"/>
                <a:hlinkClick r:id="rId2"/>
              </a:rPr>
              <a:t>https://</a:t>
            </a:r>
            <a:r>
              <a:rPr lang="en-US" sz="2800" b="1" i="0" spc="28" dirty="0" smtClean="0">
                <a:solidFill>
                  <a:srgbClr val="EEC0BF"/>
                </a:solidFill>
                <a:latin typeface="Raleway"/>
                <a:hlinkClick r:id="rId2"/>
              </a:rPr>
              <a:t>insight.livestories.com/s/v2/new-story/df1508c1-81be-4cf3-8466-5f8ad783e2f8</a:t>
            </a:r>
            <a:r>
              <a:rPr lang="en-US" sz="2800" b="1" i="0" spc="28" dirty="0" smtClean="0">
                <a:solidFill>
                  <a:srgbClr val="EEC0BF"/>
                </a:solidFill>
                <a:latin typeface="Raleway"/>
              </a:rPr>
              <a:t> </a:t>
            </a:r>
            <a:endParaRPr lang="en-US" sz="2800" b="1" i="0" spc="28" dirty="0">
              <a:solidFill>
                <a:srgbClr val="EEC0BF"/>
              </a:solidFill>
              <a:latin typeface="Ralew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71968" y="3230880"/>
            <a:ext cx="10646724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A web-based platform that enables organizations to publish data dashboards, narrative stories or a mix of both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71968" y="5894261"/>
            <a:ext cx="10801557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800" b="0" i="0" spc="28" dirty="0">
                <a:solidFill>
                  <a:srgbClr val="050707"/>
                </a:solidFill>
                <a:latin typeface="Raleway"/>
              </a:rPr>
              <a:t>Holds your personally uploaded data and also has a large data library searchable by: </a:t>
            </a:r>
          </a:p>
          <a:p>
            <a:pPr marL="462280" lvl="1" indent="-231140">
              <a:lnSpc>
                <a:spcPts val="4199"/>
              </a:lnSpc>
              <a:buFont typeface="Arial"/>
              <a:buChar char="•"/>
            </a:pPr>
            <a:r>
              <a:rPr lang="en-US" sz="2800" b="0" i="0" spc="28" dirty="0">
                <a:solidFill>
                  <a:srgbClr val="050707"/>
                </a:solidFill>
                <a:latin typeface="Raleway"/>
              </a:rPr>
              <a:t>Indicator</a:t>
            </a:r>
          </a:p>
          <a:p>
            <a:pPr marL="462280" lvl="1" indent="-231140">
              <a:lnSpc>
                <a:spcPts val="4199"/>
              </a:lnSpc>
              <a:buFont typeface="Arial"/>
              <a:buChar char="•"/>
            </a:pPr>
            <a:r>
              <a:rPr lang="en-US" sz="2800" b="0" i="0" spc="28" dirty="0">
                <a:solidFill>
                  <a:srgbClr val="050707"/>
                </a:solidFill>
                <a:latin typeface="Raleway"/>
              </a:rPr>
              <a:t>Data source</a:t>
            </a:r>
          </a:p>
          <a:p>
            <a:pPr marL="462280" lvl="1" indent="-231140">
              <a:lnSpc>
                <a:spcPts val="4200"/>
              </a:lnSpc>
              <a:buFont typeface="Arial"/>
              <a:buChar char="•"/>
            </a:pPr>
            <a:r>
              <a:rPr lang="en-US" sz="2800" b="0" i="0" spc="28" dirty="0">
                <a:solidFill>
                  <a:srgbClr val="050707"/>
                </a:solidFill>
                <a:latin typeface="Raleway"/>
              </a:rPr>
              <a:t>Year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71968" y="8679180"/>
            <a:ext cx="10759871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Data sources come from publicly available government 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30282" y="9393555"/>
            <a:ext cx="10801557" cy="50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1"/>
              </a:lnSpc>
            </a:pPr>
            <a:r>
              <a:rPr lang="en-US" sz="2840" b="1" i="0" spc="28" dirty="0">
                <a:solidFill>
                  <a:srgbClr val="EEC0BF"/>
                </a:solidFill>
                <a:latin typeface="Raleway"/>
                <a:hlinkClick r:id="rId3"/>
              </a:rPr>
              <a:t>https://</a:t>
            </a:r>
            <a:r>
              <a:rPr lang="en-US" sz="2840" b="1" i="0" spc="28" dirty="0" smtClean="0">
                <a:solidFill>
                  <a:srgbClr val="EEC0BF"/>
                </a:solidFill>
                <a:latin typeface="Raleway"/>
                <a:hlinkClick r:id="rId3"/>
              </a:rPr>
              <a:t>www.livestories.com/statistics</a:t>
            </a:r>
            <a:r>
              <a:rPr lang="en-US" sz="2840" b="1" i="0" spc="28" dirty="0" smtClean="0">
                <a:solidFill>
                  <a:srgbClr val="EEC0BF"/>
                </a:solidFill>
                <a:latin typeface="Raleway"/>
              </a:rPr>
              <a:t> </a:t>
            </a:r>
            <a:endParaRPr lang="en-US" sz="2840" b="1" i="0" spc="28" dirty="0">
              <a:solidFill>
                <a:srgbClr val="EEC0BF"/>
              </a:solidFill>
              <a:latin typeface="Raleway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6700" y="5726416"/>
            <a:ext cx="6399233" cy="35318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7700" y="3787347"/>
            <a:ext cx="5637233" cy="1161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400" y="-521779"/>
            <a:ext cx="9677400" cy="10808779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3257573" y="571500"/>
            <a:ext cx="22803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P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ros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9930" y="3068955"/>
            <a:ext cx="7950237" cy="58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7095" lvl="1" indent="-233548">
              <a:lnSpc>
                <a:spcPts val="410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Has a large data library from which to make stories</a:t>
            </a:r>
          </a:p>
          <a:p>
            <a:pPr marL="467095" lvl="1" indent="-233548">
              <a:lnSpc>
                <a:spcPts val="5007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It is simple to create stories from this data</a:t>
            </a:r>
          </a:p>
          <a:p>
            <a:pPr marL="467095" lvl="1" indent="-233548">
              <a:lnSpc>
                <a:spcPts val="5007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Makes beautiful, simple stories</a:t>
            </a:r>
          </a:p>
          <a:p>
            <a:pPr marL="467095" lvl="1" indent="-233548">
              <a:lnSpc>
                <a:spcPts val="5007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Very involved company- TA and webinars</a:t>
            </a:r>
          </a:p>
          <a:p>
            <a:pPr marL="467095" lvl="1" indent="-233548">
              <a:lnSpc>
                <a:spcPts val="410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Easily shareable to many social media platforms or by URL or embedding</a:t>
            </a:r>
          </a:p>
          <a:p>
            <a:pPr marL="467095" lvl="1" indent="-233548">
              <a:lnSpc>
                <a:spcPts val="5007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LiveStories will save and share</a:t>
            </a:r>
          </a:p>
          <a:p>
            <a:pPr marL="467095" lvl="1" indent="-233548">
              <a:lnSpc>
                <a:spcPts val="5007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Google searchable</a:t>
            </a:r>
          </a:p>
          <a:p>
            <a:pPr marL="467096" lvl="1" indent="-233548">
              <a:lnSpc>
                <a:spcPts val="5007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Other LiveStories members can share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44406" y="3002280"/>
            <a:ext cx="7924494" cy="178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Using data sets outside the program</a:t>
            </a:r>
          </a:p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Almost, but not stand alone (photos)</a:t>
            </a:r>
          </a:p>
          <a:p>
            <a:pPr marL="462280" lvl="1" indent="-231140">
              <a:lnSpc>
                <a:spcPts val="4872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Not very intuitive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61675" y="571500"/>
            <a:ext cx="22803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C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ons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81435" y="9258300"/>
            <a:ext cx="3254115" cy="670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820" b="18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76350" y="3111777"/>
            <a:ext cx="20840700" cy="4063445"/>
          </a:xfrm>
          <a:prstGeom prst="rect">
            <a:avLst/>
          </a:prstGeom>
          <a:solidFill>
            <a:srgbClr val="EEC0BF">
              <a:alpha val="9764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157927" y="4567238"/>
            <a:ext cx="1397214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FFFFFF"/>
                </a:solidFill>
                <a:latin typeface="Playfair Display"/>
              </a:rPr>
              <a:t>C</a:t>
            </a:r>
            <a:r>
              <a:rPr lang="en-US" sz="7600" b="0" i="1" spc="76">
                <a:solidFill>
                  <a:srgbClr val="FFFFFF"/>
                </a:solidFill>
                <a:latin typeface="Playfair Display"/>
              </a:rPr>
              <a:t>anva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400" y="-521779"/>
            <a:ext cx="19469100" cy="3429000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883158"/>
            <a:ext cx="150438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W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hat can we do with Canva?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239182" y="3512629"/>
            <a:ext cx="13923936" cy="5936171"/>
            <a:chOff x="0" y="0"/>
            <a:chExt cx="18565248" cy="7914895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Products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15748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Infographics, social media posts, presentations, flyers, logos, blog posts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23594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Access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906017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Images, layouts, icons, graphics, photos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179036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Capabilities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061459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Publish online, print for display, share with collaborators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380962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Downloads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263385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JPG, PNG, PDF, Video, Animation (GIF)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63625" y="5762625"/>
            <a:ext cx="4524375" cy="452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76250" y="-381000"/>
            <a:ext cx="19126200" cy="5372100"/>
          </a:xfrm>
          <a:prstGeom prst="rect">
            <a:avLst/>
          </a:prstGeom>
          <a:solidFill>
            <a:srgbClr val="EEC0BF"/>
          </a:solidFill>
        </p:spPr>
      </p:sp>
      <p:grpSp>
        <p:nvGrpSpPr>
          <p:cNvPr id="3" name="Group 3"/>
          <p:cNvGrpSpPr/>
          <p:nvPr/>
        </p:nvGrpSpPr>
        <p:grpSpPr>
          <a:xfrm>
            <a:off x="9765454" y="3548180"/>
            <a:ext cx="8131422" cy="3937449"/>
            <a:chOff x="0" y="0"/>
            <a:chExt cx="10841896" cy="5249932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1896" cy="159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875" i="1" spc="78">
                  <a:solidFill>
                    <a:srgbClr val="050707"/>
                  </a:solidFill>
                  <a:latin typeface="Playfair Display"/>
                </a:rPr>
                <a:t>I</a:t>
              </a:r>
              <a:r>
                <a:rPr lang="en-US" sz="7875" b="0" i="1" spc="78">
                  <a:solidFill>
                    <a:srgbClr val="050707"/>
                  </a:solidFill>
                  <a:latin typeface="Playfair Display"/>
                </a:rPr>
                <a:t>nfographics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82688"/>
              <a:ext cx="9967542" cy="1430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7"/>
                </a:lnSpc>
              </a:pPr>
              <a:r>
                <a:rPr lang="en-US" sz="3523" b="1" i="0" spc="246">
                  <a:solidFill>
                    <a:srgbClr val="EEC0BF"/>
                  </a:solidFill>
                  <a:latin typeface="Raleway"/>
                </a:rPr>
                <a:t>CAN BE SAVED AS PDF WITH LINKS OR AS .PNG OR .JPEG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78266"/>
              <a:ext cx="9967542" cy="671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52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0"/>
            <a:ext cx="794904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32187" y="0"/>
            <a:ext cx="13309326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76250" y="-381000"/>
            <a:ext cx="19126200" cy="5372100"/>
          </a:xfrm>
          <a:prstGeom prst="rect">
            <a:avLst/>
          </a:prstGeom>
          <a:solidFill>
            <a:srgbClr val="EEC0BF"/>
          </a:solidFill>
        </p:spPr>
      </p:sp>
      <p:grpSp>
        <p:nvGrpSpPr>
          <p:cNvPr id="3" name="Group 3"/>
          <p:cNvGrpSpPr/>
          <p:nvPr/>
        </p:nvGrpSpPr>
        <p:grpSpPr>
          <a:xfrm>
            <a:off x="9784504" y="3491030"/>
            <a:ext cx="8131422" cy="3937449"/>
            <a:chOff x="0" y="0"/>
            <a:chExt cx="10841896" cy="5249932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1896" cy="159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875" b="0" i="1" spc="78">
                  <a:solidFill>
                    <a:srgbClr val="050707"/>
                  </a:solidFill>
                  <a:latin typeface="Playfair Display"/>
                </a:rPr>
                <a:t>Social Media Posts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78266"/>
              <a:ext cx="9967542" cy="671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52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250" y="1437168"/>
            <a:ext cx="8478924" cy="71078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664320"/>
            <a:ext cx="18288000" cy="695836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820" b="18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76350" y="3111777"/>
            <a:ext cx="20840700" cy="4063445"/>
          </a:xfrm>
          <a:prstGeom prst="rect">
            <a:avLst/>
          </a:prstGeom>
          <a:solidFill>
            <a:srgbClr val="EEC0BF">
              <a:alpha val="9764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157927" y="4567238"/>
            <a:ext cx="1397214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FFFFFF"/>
                </a:solidFill>
                <a:latin typeface="Playfair Display"/>
              </a:rPr>
              <a:t>I</a:t>
            </a:r>
            <a:r>
              <a:rPr lang="en-US" sz="7600" b="0" i="1" spc="76">
                <a:solidFill>
                  <a:srgbClr val="FFFFFF"/>
                </a:solidFill>
                <a:latin typeface="Playfair Display"/>
              </a:rPr>
              <a:t>nfogram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5813394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2676292" y="1696579"/>
            <a:ext cx="1293541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b="1" i="1" spc="76">
                <a:solidFill>
                  <a:srgbClr val="FFFFFF"/>
                </a:solidFill>
                <a:latin typeface="Playfair Display"/>
              </a:rPr>
              <a:t>Who We Are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88779" y="7732784"/>
            <a:ext cx="5874821" cy="2155681"/>
            <a:chOff x="0" y="0"/>
            <a:chExt cx="7833094" cy="2874242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7833094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b="0" i="0" spc="192">
                  <a:solidFill>
                    <a:srgbClr val="050707"/>
                  </a:solidFill>
                  <a:latin typeface="Raleway"/>
                </a:rPr>
                <a:t>Christina Brigance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35257"/>
              <a:ext cx="7833094" cy="2038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800" b="1" i="0" spc="28">
                  <a:solidFill>
                    <a:srgbClr val="050707"/>
                  </a:solidFill>
                  <a:latin typeface="Raleway"/>
                </a:rPr>
                <a:t>Maternal and Child Health Epidemiologist</a:t>
              </a:r>
            </a:p>
            <a:p>
              <a:pPr algn="ctr"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New Mexico Department of Health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028428" y="7732784"/>
            <a:ext cx="6332021" cy="2155681"/>
            <a:chOff x="0" y="0"/>
            <a:chExt cx="8442694" cy="2874242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8442694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b="0" i="0" spc="192">
                  <a:solidFill>
                    <a:srgbClr val="050707"/>
                  </a:solidFill>
                  <a:latin typeface="Raleway"/>
                </a:rPr>
                <a:t>Amy Muchna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35257"/>
              <a:ext cx="8442694" cy="2038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800" b="1" i="0" spc="28">
                  <a:solidFill>
                    <a:srgbClr val="050707"/>
                  </a:solidFill>
                  <a:latin typeface="Raleway"/>
                </a:rPr>
                <a:t>Evaluation Specialist</a:t>
              </a:r>
            </a:p>
            <a:p>
              <a:pPr algn="ctr"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Albuquerque Area Southwest Tribal Epidemiology Center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27432" r="27304"/>
          <a:stretch>
            <a:fillRect/>
          </a:stretch>
        </p:blipFill>
        <p:spPr>
          <a:xfrm>
            <a:off x="3139247" y="3107455"/>
            <a:ext cx="3563710" cy="44287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8792" t="7411" r="9979" b="21456"/>
          <a:stretch>
            <a:fillRect/>
          </a:stretch>
        </p:blipFill>
        <p:spPr>
          <a:xfrm>
            <a:off x="11425101" y="3020554"/>
            <a:ext cx="3538674" cy="45156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400" y="-521779"/>
            <a:ext cx="19469100" cy="3429000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883158"/>
            <a:ext cx="150438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W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hat can we do with Infogram?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029632" y="3760279"/>
            <a:ext cx="13923936" cy="5827777"/>
            <a:chOff x="0" y="0"/>
            <a:chExt cx="18565248" cy="7770369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Products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15748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Infographics, reports, slides, dashboards, social media posts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23594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Access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906017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Interactive graphs, images, layouts, icons, graphics, photos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179036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Capabilities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061459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Publish online, print for display, share with collaborators, website analytics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236436"/>
              <a:ext cx="18565248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>
                  <a:solidFill>
                    <a:srgbClr val="EEC0BF"/>
                  </a:solidFill>
                  <a:latin typeface="Raleway"/>
                </a:rPr>
                <a:t>Downloads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118859"/>
              <a:ext cx="18565248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>
                  <a:solidFill>
                    <a:srgbClr val="050707"/>
                  </a:solidFill>
                  <a:latin typeface="Raleway"/>
                </a:rPr>
                <a:t>PDF, JPG, PNG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45471" y="8469947"/>
            <a:ext cx="3854169" cy="15767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76250" y="-381000"/>
            <a:ext cx="19126200" cy="5372100"/>
          </a:xfrm>
          <a:prstGeom prst="rect">
            <a:avLst/>
          </a:prstGeom>
          <a:solidFill>
            <a:srgbClr val="EEC0BF"/>
          </a:solidFill>
        </p:spPr>
      </p:sp>
      <p:grpSp>
        <p:nvGrpSpPr>
          <p:cNvPr id="3" name="Group 3"/>
          <p:cNvGrpSpPr/>
          <p:nvPr/>
        </p:nvGrpSpPr>
        <p:grpSpPr>
          <a:xfrm>
            <a:off x="9784504" y="3581757"/>
            <a:ext cx="8131422" cy="4478878"/>
            <a:chOff x="0" y="0"/>
            <a:chExt cx="10841896" cy="597183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1896" cy="159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875" i="1" spc="78">
                  <a:solidFill>
                    <a:srgbClr val="050707"/>
                  </a:solidFill>
                  <a:latin typeface="Playfair Display"/>
                </a:rPr>
                <a:t>I</a:t>
              </a:r>
              <a:r>
                <a:rPr lang="en-US" sz="7875" b="0" i="1" spc="78">
                  <a:solidFill>
                    <a:srgbClr val="050707"/>
                  </a:solidFill>
                  <a:latin typeface="Playfair Display"/>
                </a:rPr>
                <a:t>nfographics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82688"/>
              <a:ext cx="9967542" cy="214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7"/>
                </a:lnSpc>
              </a:pPr>
              <a:r>
                <a:rPr lang="en-US" sz="3523" b="1" i="0" spc="246">
                  <a:solidFill>
                    <a:srgbClr val="EEC0BF"/>
                  </a:solidFill>
                  <a:latin typeface="Raleway"/>
                </a:rPr>
                <a:t>CAN BE SAVED AS PDF OR EMBEDDED ONLINE WITH ANIMATIONS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288917"/>
              <a:ext cx="9967543" cy="682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52"/>
                </a:lnSpc>
              </a:pPr>
              <a:endParaRPr lang="en-US" sz="2901" b="0" i="0" spc="29" dirty="0">
                <a:solidFill>
                  <a:srgbClr val="050707"/>
                </a:solidFill>
                <a:latin typeface="Raleway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07681" y="0"/>
            <a:ext cx="330013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76250" y="-381000"/>
            <a:ext cx="19126200" cy="5372100"/>
          </a:xfrm>
          <a:prstGeom prst="rect">
            <a:avLst/>
          </a:prstGeom>
          <a:solidFill>
            <a:srgbClr val="EEC0BF"/>
          </a:solidFill>
        </p:spPr>
      </p:sp>
      <p:grpSp>
        <p:nvGrpSpPr>
          <p:cNvPr id="3" name="Group 3"/>
          <p:cNvGrpSpPr/>
          <p:nvPr/>
        </p:nvGrpSpPr>
        <p:grpSpPr>
          <a:xfrm>
            <a:off x="9765454" y="3619857"/>
            <a:ext cx="8131422" cy="4478878"/>
            <a:chOff x="0" y="0"/>
            <a:chExt cx="10841896" cy="597183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1896" cy="159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875" i="1" spc="78">
                  <a:solidFill>
                    <a:srgbClr val="050707"/>
                  </a:solidFill>
                  <a:latin typeface="Playfair Display"/>
                </a:rPr>
                <a:t>T</a:t>
              </a:r>
              <a:r>
                <a:rPr lang="en-US" sz="7875" b="0" i="1" spc="78">
                  <a:solidFill>
                    <a:srgbClr val="050707"/>
                  </a:solidFill>
                  <a:latin typeface="Playfair Display"/>
                </a:rPr>
                <a:t>imelines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82688"/>
              <a:ext cx="9967542" cy="214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7"/>
                </a:lnSpc>
              </a:pPr>
              <a:r>
                <a:rPr lang="en-US" sz="3523" b="1" i="0" spc="246">
                  <a:solidFill>
                    <a:srgbClr val="EEC0BF"/>
                  </a:solidFill>
                  <a:latin typeface="Raleway"/>
                </a:rPr>
                <a:t>CAN BE SAVED AS PDF OR EMBEDDED ONLINE WITH ANIMATIONS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288917"/>
              <a:ext cx="9967543" cy="682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52"/>
                </a:lnSpc>
              </a:pPr>
              <a:endParaRPr lang="en-US" sz="2901" b="0" i="0" spc="29" dirty="0">
                <a:solidFill>
                  <a:srgbClr val="050707"/>
                </a:solidFill>
                <a:latin typeface="Raleway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94852" y="0"/>
            <a:ext cx="328769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76250" y="-381000"/>
            <a:ext cx="19126200" cy="5372100"/>
          </a:xfrm>
          <a:prstGeom prst="rect">
            <a:avLst/>
          </a:prstGeom>
          <a:solidFill>
            <a:srgbClr val="EEC0BF"/>
          </a:solidFill>
        </p:spPr>
      </p:sp>
      <p:grpSp>
        <p:nvGrpSpPr>
          <p:cNvPr id="3" name="Group 3"/>
          <p:cNvGrpSpPr/>
          <p:nvPr/>
        </p:nvGrpSpPr>
        <p:grpSpPr>
          <a:xfrm>
            <a:off x="9765454" y="3619857"/>
            <a:ext cx="8131422" cy="4478878"/>
            <a:chOff x="0" y="0"/>
            <a:chExt cx="10841896" cy="597183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1896" cy="159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875" i="1" spc="78">
                  <a:solidFill>
                    <a:srgbClr val="050707"/>
                  </a:solidFill>
                  <a:latin typeface="Playfair Display"/>
                </a:rPr>
                <a:t>R</a:t>
              </a:r>
              <a:r>
                <a:rPr lang="en-US" sz="7875" b="0" i="1" spc="78">
                  <a:solidFill>
                    <a:srgbClr val="050707"/>
                  </a:solidFill>
                  <a:latin typeface="Playfair Display"/>
                </a:rPr>
                <a:t>eports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82688"/>
              <a:ext cx="9967542" cy="2141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27"/>
                </a:lnSpc>
              </a:pPr>
              <a:r>
                <a:rPr lang="en-US" sz="3523" b="1" i="0" spc="246">
                  <a:solidFill>
                    <a:srgbClr val="EEC0BF"/>
                  </a:solidFill>
                  <a:latin typeface="Raleway"/>
                </a:rPr>
                <a:t>CAN BE SAVED AS PDF OR EMBEDDED ONLINE WITH ANIMATIONS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288917"/>
              <a:ext cx="9967543" cy="682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52"/>
                </a:lnSpc>
              </a:pPr>
              <a:endParaRPr lang="en-US" sz="2901" b="0" i="0" spc="29" dirty="0">
                <a:solidFill>
                  <a:srgbClr val="050707"/>
                </a:solidFill>
                <a:latin typeface="Raleway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31250" r="30208"/>
          <a:stretch>
            <a:fillRect/>
          </a:stretch>
        </p:blipFill>
        <p:spPr>
          <a:xfrm>
            <a:off x="1168441" y="276321"/>
            <a:ext cx="6859169" cy="100106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820" b="18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76350" y="3111777"/>
            <a:ext cx="20840700" cy="4063445"/>
          </a:xfrm>
          <a:prstGeom prst="rect">
            <a:avLst/>
          </a:prstGeom>
          <a:solidFill>
            <a:srgbClr val="EEC0BF">
              <a:alpha val="97647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157927" y="4567238"/>
            <a:ext cx="13972146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 dirty="0" err="1" smtClean="0">
                <a:solidFill>
                  <a:srgbClr val="FFFFFF"/>
                </a:solidFill>
                <a:latin typeface="Playfair Display"/>
              </a:rPr>
              <a:t>V</a:t>
            </a:r>
            <a:r>
              <a:rPr lang="en-US" sz="7600" b="0" i="1" spc="76" dirty="0" err="1" smtClean="0">
                <a:solidFill>
                  <a:srgbClr val="FFFFFF"/>
                </a:solidFill>
                <a:latin typeface="Playfair Display"/>
              </a:rPr>
              <a:t>yond</a:t>
            </a:r>
            <a:endParaRPr lang="en-US" sz="7600" b="0" i="1" spc="76" dirty="0">
              <a:solidFill>
                <a:srgbClr val="FFFFFF"/>
              </a:solidFill>
              <a:latin typeface="Playfair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400" y="-521779"/>
            <a:ext cx="19469100" cy="3429000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883158"/>
            <a:ext cx="150438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W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hat can we do with Vyond?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96230" y="3347292"/>
            <a:ext cx="1093439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b="1" i="0" spc="28" dirty="0">
                <a:solidFill>
                  <a:srgbClr val="EEC0BF"/>
                </a:solidFill>
                <a:latin typeface="Raleway"/>
                <a:hlinkClick r:id="rId2"/>
              </a:rPr>
              <a:t>https://</a:t>
            </a:r>
            <a:r>
              <a:rPr lang="en-US" sz="2800" b="1" i="0" spc="28" dirty="0" smtClean="0">
                <a:solidFill>
                  <a:srgbClr val="EEC0BF"/>
                </a:solidFill>
                <a:latin typeface="Raleway"/>
                <a:hlinkClick r:id="rId2"/>
              </a:rPr>
              <a:t>app.vyond.com/videos/accb8b4c-20f7-4e0a-8c63-985e1d5a0b35</a:t>
            </a:r>
            <a:r>
              <a:rPr lang="en-US" sz="2800" b="1" i="0" spc="28" dirty="0" smtClean="0">
                <a:solidFill>
                  <a:srgbClr val="EEC0BF"/>
                </a:solidFill>
                <a:latin typeface="Raleway"/>
              </a:rPr>
              <a:t> </a:t>
            </a:r>
            <a:endParaRPr lang="en-US" sz="2800" b="1" i="0" spc="28" dirty="0">
              <a:solidFill>
                <a:srgbClr val="EEC0BF"/>
              </a:solidFill>
              <a:latin typeface="Ralew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96230" y="4839653"/>
            <a:ext cx="10777657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An animation video software that includes images and music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96230" y="5764125"/>
            <a:ext cx="10934394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Web based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796230" y="6812280"/>
            <a:ext cx="10777657" cy="259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Has multiple uses: </a:t>
            </a:r>
          </a:p>
          <a:p>
            <a:pPr marL="462280" lvl="1" indent="-231140">
              <a:lnSpc>
                <a:spcPts val="4199"/>
              </a:lnSpc>
              <a:buFont typeface="Arial"/>
              <a:buChar char="•"/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Data presentation</a:t>
            </a:r>
          </a:p>
          <a:p>
            <a:pPr marL="462280" lvl="1" indent="-231140">
              <a:lnSpc>
                <a:spcPts val="4199"/>
              </a:lnSpc>
              <a:buFont typeface="Arial"/>
              <a:buChar char="•"/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Training</a:t>
            </a:r>
          </a:p>
          <a:p>
            <a:pPr marL="462280" lvl="1" indent="-231140">
              <a:lnSpc>
                <a:spcPts val="4199"/>
              </a:lnSpc>
              <a:buFont typeface="Arial"/>
              <a:buChar char="•"/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Marketing </a:t>
            </a:r>
          </a:p>
          <a:p>
            <a:pPr marL="462280" lvl="1" indent="-231140">
              <a:lnSpc>
                <a:spcPts val="4200"/>
              </a:lnSpc>
              <a:buFont typeface="Arial"/>
              <a:buChar char="•"/>
            </a:pPr>
            <a:r>
              <a:rPr lang="en-US" sz="2800" b="0" i="0" spc="28">
                <a:solidFill>
                  <a:srgbClr val="050707"/>
                </a:solidFill>
                <a:latin typeface="Raleway"/>
              </a:rPr>
              <a:t>Story telling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553601"/>
            <a:ext cx="6558399" cy="3445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33400" y="-521779"/>
            <a:ext cx="9677400" cy="10808779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3257573" y="571500"/>
            <a:ext cx="22803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P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ros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9930" y="2992755"/>
            <a:ext cx="8159787" cy="3663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7095" lvl="1" indent="-233548">
              <a:lnSpc>
                <a:spcPts val="492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Easy for those without any video experience</a:t>
            </a:r>
          </a:p>
          <a:p>
            <a:pPr marL="467095" lvl="1" indent="-233548">
              <a:lnSpc>
                <a:spcPts val="492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Professional quality</a:t>
            </a:r>
          </a:p>
          <a:p>
            <a:pPr marL="467095" lvl="1" indent="-233548">
              <a:lnSpc>
                <a:spcPts val="492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Large variety of images for scene creation</a:t>
            </a:r>
          </a:p>
          <a:p>
            <a:pPr marL="467095" lvl="1" indent="-233548">
              <a:lnSpc>
                <a:spcPts val="492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Intuitive and creative</a:t>
            </a:r>
          </a:p>
          <a:p>
            <a:pPr marL="467095" lvl="1" indent="-233548">
              <a:lnSpc>
                <a:spcPts val="492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Readily accepted by audiences</a:t>
            </a:r>
          </a:p>
          <a:p>
            <a:pPr marL="467096" lvl="1" indent="-233548">
              <a:lnSpc>
                <a:spcPts val="4922"/>
              </a:lnSpc>
              <a:buFont typeface="Arial"/>
              <a:buChar char="•"/>
            </a:pPr>
            <a:r>
              <a:rPr lang="en-US" sz="2829" b="0" i="0" spc="28">
                <a:solidFill>
                  <a:srgbClr val="050707"/>
                </a:solidFill>
                <a:latin typeface="Raleway"/>
              </a:rPr>
              <a:t>Youth friendly!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44406" y="3002280"/>
            <a:ext cx="7924494" cy="361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Only works in Chrome, Firefox, Edge</a:t>
            </a:r>
          </a:p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Bandwidth</a:t>
            </a:r>
          </a:p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Downloading and sharing</a:t>
            </a:r>
          </a:p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Only one-person access</a:t>
            </a:r>
          </a:p>
          <a:p>
            <a:pPr marL="462280" lvl="1" indent="-231140">
              <a:lnSpc>
                <a:spcPts val="4871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Occasional audio glitches</a:t>
            </a:r>
          </a:p>
          <a:p>
            <a:pPr marL="462280" lvl="1" indent="-231140">
              <a:lnSpc>
                <a:spcPts val="4872"/>
              </a:lnSpc>
              <a:buFont typeface="Arial"/>
              <a:buChar char="•"/>
            </a:pPr>
            <a:r>
              <a:rPr lang="en-US" sz="2800" i="0" spc="28">
                <a:solidFill>
                  <a:srgbClr val="000000"/>
                </a:solidFill>
                <a:latin typeface="Raleway"/>
              </a:rPr>
              <a:t>Limited to animated video only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61675" y="571500"/>
            <a:ext cx="228035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i="1" spc="76">
                <a:solidFill>
                  <a:srgbClr val="050707"/>
                </a:solidFill>
                <a:latin typeface="Playfair Display"/>
              </a:rPr>
              <a:t>C</a:t>
            </a:r>
            <a:r>
              <a:rPr lang="en-US" sz="7600" b="0" i="1" spc="76">
                <a:solidFill>
                  <a:srgbClr val="050707"/>
                </a:solidFill>
                <a:latin typeface="Playfair Display"/>
              </a:rPr>
              <a:t>ons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0427" y="8575394"/>
            <a:ext cx="3257573" cy="1711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195" b="10195"/>
          <a:stretch>
            <a:fillRect/>
          </a:stretch>
        </p:blipFill>
        <p:spPr>
          <a:xfrm>
            <a:off x="1028700" y="1028700"/>
            <a:ext cx="15264384" cy="80962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839200" y="2302193"/>
            <a:ext cx="8420100" cy="8006715"/>
            <a:chOff x="0" y="0"/>
            <a:chExt cx="11226800" cy="1067562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226800" cy="10675620"/>
            </a:xfrm>
            <a:prstGeom prst="rect">
              <a:avLst/>
            </a:prstGeom>
            <a:solidFill>
              <a:srgbClr val="EEC0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966044" y="7949656"/>
              <a:ext cx="9294713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2800" b="0" i="0" spc="28">
                  <a:solidFill>
                    <a:srgbClr val="FFFFFF"/>
                  </a:solidFill>
                  <a:latin typeface="Raleway"/>
                </a:rPr>
                <a:t>We like them and we think you will too!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66044" y="3128098"/>
              <a:ext cx="9294713" cy="2526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59"/>
                </a:lnSpc>
              </a:pPr>
              <a:r>
                <a:rPr lang="en-US" sz="8000" b="1" i="0" spc="160">
                  <a:solidFill>
                    <a:srgbClr val="FFFFFF"/>
                  </a:solidFill>
                  <a:latin typeface="Playfair Display"/>
                </a:rPr>
                <a:t>ADDITIONAL RESOURCES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 t="26829" b="25609"/>
          <a:stretch>
            <a:fillRect/>
          </a:stretch>
        </p:blipFill>
        <p:spPr>
          <a:xfrm>
            <a:off x="9696450" y="2038350"/>
            <a:ext cx="1562100" cy="7429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033979"/>
            <a:ext cx="6918471" cy="4570025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4" name="TextBox 4"/>
          <p:cNvSpPr txBox="1"/>
          <p:nvPr/>
        </p:nvSpPr>
        <p:spPr>
          <a:xfrm>
            <a:off x="609600" y="346446"/>
            <a:ext cx="14782800" cy="109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i="1" spc="72" dirty="0">
                <a:latin typeface="Playfair Display"/>
              </a:rPr>
              <a:t>A</a:t>
            </a:r>
            <a:r>
              <a:rPr lang="en-US" sz="7200" b="0" i="1" spc="72" dirty="0">
                <a:latin typeface="Playfair Display"/>
              </a:rPr>
              <a:t>dditional *FREE* Resources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68125" y="2028313"/>
            <a:ext cx="5924550" cy="76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4"/>
              </a:lnSpc>
              <a:spcBef>
                <a:spcPct val="0"/>
              </a:spcBef>
            </a:pPr>
            <a:r>
              <a:rPr lang="en-US" sz="3952" dirty="0">
                <a:solidFill>
                  <a:srgbClr val="000000"/>
                </a:solidFill>
                <a:latin typeface="Raleway"/>
              </a:rPr>
              <a:t>The Noun Project</a:t>
            </a:r>
          </a:p>
          <a:p>
            <a:pPr>
              <a:lnSpc>
                <a:spcPts val="5534"/>
              </a:lnSpc>
              <a:spcBef>
                <a:spcPct val="0"/>
              </a:spcBef>
            </a:pPr>
            <a:endParaRPr lang="en-US" sz="3952" dirty="0">
              <a:solidFill>
                <a:srgbClr val="000000"/>
              </a:solidFill>
              <a:latin typeface="Raleway"/>
            </a:endParaRPr>
          </a:p>
          <a:p>
            <a:pPr>
              <a:lnSpc>
                <a:spcPts val="5534"/>
              </a:lnSpc>
              <a:spcBef>
                <a:spcPct val="0"/>
              </a:spcBef>
            </a:pPr>
            <a:r>
              <a:rPr lang="en-US" sz="3952" dirty="0" err="1">
                <a:solidFill>
                  <a:srgbClr val="000000"/>
                </a:solidFill>
                <a:latin typeface="Raleway"/>
              </a:rPr>
              <a:t>Unsplash</a:t>
            </a:r>
            <a:endParaRPr lang="en-US" sz="3952" dirty="0">
              <a:solidFill>
                <a:srgbClr val="000000"/>
              </a:solidFill>
              <a:latin typeface="Raleway"/>
            </a:endParaRPr>
          </a:p>
          <a:p>
            <a:pPr>
              <a:lnSpc>
                <a:spcPts val="5534"/>
              </a:lnSpc>
              <a:spcBef>
                <a:spcPct val="0"/>
              </a:spcBef>
            </a:pPr>
            <a:endParaRPr lang="en-US" sz="3952" dirty="0">
              <a:solidFill>
                <a:srgbClr val="000000"/>
              </a:solidFill>
              <a:latin typeface="Raleway"/>
            </a:endParaRPr>
          </a:p>
          <a:p>
            <a:pPr>
              <a:lnSpc>
                <a:spcPts val="5534"/>
              </a:lnSpc>
              <a:spcBef>
                <a:spcPct val="0"/>
              </a:spcBef>
            </a:pPr>
            <a:r>
              <a:rPr lang="en-US" sz="3952" dirty="0">
                <a:solidFill>
                  <a:srgbClr val="000000"/>
                </a:solidFill>
                <a:latin typeface="Raleway"/>
              </a:rPr>
              <a:t>Epi Info</a:t>
            </a:r>
          </a:p>
          <a:p>
            <a:pPr>
              <a:lnSpc>
                <a:spcPts val="5534"/>
              </a:lnSpc>
              <a:spcBef>
                <a:spcPct val="0"/>
              </a:spcBef>
            </a:pPr>
            <a:endParaRPr lang="en-US" sz="3952" dirty="0">
              <a:solidFill>
                <a:srgbClr val="000000"/>
              </a:solidFill>
              <a:latin typeface="Raleway"/>
            </a:endParaRPr>
          </a:p>
          <a:p>
            <a:pPr algn="l">
              <a:lnSpc>
                <a:spcPts val="5534"/>
              </a:lnSpc>
              <a:spcBef>
                <a:spcPct val="0"/>
              </a:spcBef>
            </a:pPr>
            <a:r>
              <a:rPr lang="en-US" sz="3952" dirty="0">
                <a:solidFill>
                  <a:srgbClr val="000000"/>
                </a:solidFill>
                <a:latin typeface="Raleway"/>
              </a:rPr>
              <a:t>Survey Monkey</a:t>
            </a:r>
          </a:p>
          <a:p>
            <a:pPr algn="l">
              <a:lnSpc>
                <a:spcPts val="5534"/>
              </a:lnSpc>
              <a:spcBef>
                <a:spcPct val="0"/>
              </a:spcBef>
            </a:pPr>
            <a:endParaRPr lang="en-US" sz="3952" dirty="0">
              <a:solidFill>
                <a:srgbClr val="000000"/>
              </a:solidFill>
              <a:latin typeface="Raleway"/>
            </a:endParaRPr>
          </a:p>
          <a:p>
            <a:pPr algn="l">
              <a:lnSpc>
                <a:spcPts val="5534"/>
              </a:lnSpc>
              <a:spcBef>
                <a:spcPct val="0"/>
              </a:spcBef>
            </a:pPr>
            <a:r>
              <a:rPr lang="en-US" sz="3952" dirty="0">
                <a:solidFill>
                  <a:srgbClr val="000000"/>
                </a:solidFill>
                <a:latin typeface="Raleway"/>
              </a:rPr>
              <a:t>Poll Everywhere</a:t>
            </a:r>
          </a:p>
          <a:p>
            <a:pPr algn="l">
              <a:lnSpc>
                <a:spcPts val="5534"/>
              </a:lnSpc>
              <a:spcBef>
                <a:spcPct val="0"/>
              </a:spcBef>
            </a:pPr>
            <a:endParaRPr lang="en-US" sz="3952" dirty="0">
              <a:solidFill>
                <a:srgbClr val="000000"/>
              </a:solidFill>
              <a:latin typeface="Raleway"/>
            </a:endParaRPr>
          </a:p>
          <a:p>
            <a:pPr algn="l">
              <a:lnSpc>
                <a:spcPts val="5534"/>
              </a:lnSpc>
              <a:spcBef>
                <a:spcPct val="0"/>
              </a:spcBef>
            </a:pPr>
            <a:r>
              <a:rPr lang="en-US" sz="3952" dirty="0">
                <a:solidFill>
                  <a:srgbClr val="000000"/>
                </a:solidFill>
                <a:latin typeface="Raleway"/>
              </a:rPr>
              <a:t>Microsoft Sway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2605" y="3217327"/>
            <a:ext cx="6789379" cy="4523424"/>
          </a:xfrm>
          <a:prstGeom prst="rect">
            <a:avLst/>
          </a:prstGeom>
        </p:spPr>
      </p:pic>
      <p:pic>
        <p:nvPicPr>
          <p:cNvPr id="7" name="Picture 7">
            <a:hlinkClick r:id="rId5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63125" y="3064762"/>
            <a:ext cx="1428750" cy="1428750"/>
          </a:xfrm>
          <a:prstGeom prst="rect">
            <a:avLst/>
          </a:prstGeom>
        </p:spPr>
      </p:pic>
      <p:pic>
        <p:nvPicPr>
          <p:cNvPr id="8" name="Picture 8">
            <a:hlinkClick r:id="rId7"/>
          </p:cNvPr>
          <p:cNvPicPr>
            <a:picLocks noChangeAspect="1"/>
          </p:cNvPicPr>
          <p:nvPr/>
        </p:nvPicPr>
        <p:blipFill>
          <a:blip r:embed="rId8"/>
          <a:srcRect l="33046" t="17361" r="32682" b="15972"/>
          <a:stretch>
            <a:fillRect/>
          </a:stretch>
        </p:blipFill>
        <p:spPr>
          <a:xfrm>
            <a:off x="9916245" y="4570303"/>
            <a:ext cx="1122511" cy="1146394"/>
          </a:xfrm>
          <a:prstGeom prst="rect">
            <a:avLst/>
          </a:prstGeom>
        </p:spPr>
      </p:pic>
      <p:pic>
        <p:nvPicPr>
          <p:cNvPr id="9" name="Picture 9">
            <a:hlinkClick r:id="rId9"/>
          </p:cNvPr>
          <p:cNvPicPr>
            <a:picLocks noChangeAspect="1"/>
          </p:cNvPicPr>
          <p:nvPr/>
        </p:nvPicPr>
        <p:blipFill>
          <a:blip r:embed="rId10"/>
          <a:srcRect l="17312" r="20011"/>
          <a:stretch>
            <a:fillRect/>
          </a:stretch>
        </p:blipFill>
        <p:spPr>
          <a:xfrm>
            <a:off x="9745434" y="6104596"/>
            <a:ext cx="1464132" cy="1016659"/>
          </a:xfrm>
          <a:prstGeom prst="rect">
            <a:avLst/>
          </a:prstGeom>
        </p:spPr>
      </p:pic>
      <p:pic>
        <p:nvPicPr>
          <p:cNvPr id="10" name="Picture 10">
            <a:hlinkClick r:id="rId11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916245" y="7481494"/>
            <a:ext cx="1122511" cy="1122511"/>
          </a:xfrm>
          <a:prstGeom prst="rect">
            <a:avLst/>
          </a:prstGeom>
        </p:spPr>
      </p:pic>
      <p:pic>
        <p:nvPicPr>
          <p:cNvPr id="11" name="Picture 11">
            <a:hlinkClick r:id="rId13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940388" y="8901832"/>
            <a:ext cx="1074224" cy="1021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845" r="10084"/>
          <a:stretch>
            <a:fillRect/>
          </a:stretch>
        </p:blipFill>
        <p:spPr>
          <a:xfrm>
            <a:off x="1028700" y="1028700"/>
            <a:ext cx="6431738" cy="82296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420100" y="-323850"/>
            <a:ext cx="9867900" cy="10934700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4" name="TextBox 4"/>
          <p:cNvSpPr txBox="1"/>
          <p:nvPr/>
        </p:nvSpPr>
        <p:spPr>
          <a:xfrm>
            <a:off x="9144000" y="1868164"/>
            <a:ext cx="8551836" cy="558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i="1" spc="48">
                <a:solidFill>
                  <a:srgbClr val="FFFFFF"/>
                </a:solidFill>
                <a:latin typeface="Raleway"/>
              </a:rPr>
              <a:t>Questions &amp; Discussion</a:t>
            </a:r>
          </a:p>
          <a:p>
            <a:pPr algn="ctr">
              <a:lnSpc>
                <a:spcPts val="3840"/>
              </a:lnSpc>
            </a:pPr>
            <a:endParaRPr lang="en-US" sz="4800" i="1" spc="48">
              <a:solidFill>
                <a:srgbClr val="FFFFFF"/>
              </a:solidFill>
              <a:latin typeface="Raleway"/>
            </a:endParaRPr>
          </a:p>
          <a:p>
            <a:pPr algn="ctr">
              <a:lnSpc>
                <a:spcPts val="11519"/>
              </a:lnSpc>
            </a:pPr>
            <a:r>
              <a:rPr lang="en-US" sz="9600" i="1" spc="96">
                <a:solidFill>
                  <a:srgbClr val="FFFFFF"/>
                </a:solidFill>
                <a:latin typeface="Playfair Display"/>
              </a:rPr>
              <a:t>W</a:t>
            </a:r>
            <a:r>
              <a:rPr lang="en-US" sz="9600" b="0" i="1" spc="96">
                <a:solidFill>
                  <a:srgbClr val="FFFFFF"/>
                </a:solidFill>
                <a:latin typeface="Playfair Display"/>
              </a:rPr>
              <a:t>hat are your favorite digital reporting tools?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516969" cy="10287000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179102" y="644116"/>
            <a:ext cx="7044465" cy="170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7"/>
              </a:lnSpc>
            </a:pPr>
            <a:r>
              <a:rPr lang="en-US" sz="5647" b="1" i="1" spc="56">
                <a:solidFill>
                  <a:srgbClr val="FFFFFF"/>
                </a:solidFill>
                <a:latin typeface="Playfair Display"/>
              </a:rPr>
              <a:t>Territory </a:t>
            </a:r>
          </a:p>
          <a:p>
            <a:pPr algn="ctr">
              <a:lnSpc>
                <a:spcPts val="6777"/>
              </a:lnSpc>
            </a:pPr>
            <a:r>
              <a:rPr lang="en-US" sz="5647" b="1" i="1" spc="56">
                <a:solidFill>
                  <a:srgbClr val="FFFFFF"/>
                </a:solidFill>
                <a:latin typeface="Playfair Display"/>
              </a:rPr>
              <a:t>Acknowledgement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07558" y="461782"/>
            <a:ext cx="8138022" cy="87965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9101" y="2973134"/>
            <a:ext cx="7044465" cy="5296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Raleway" panose="020B0604020202020204" charset="0"/>
              </a:rPr>
              <a:t>We acknowledge </a:t>
            </a:r>
            <a:r>
              <a:rPr lang="en-US" sz="4200" dirty="0" smtClean="0">
                <a:solidFill>
                  <a:srgbClr val="FFFFFF"/>
                </a:solidFill>
                <a:latin typeface="Raleway" panose="020B0604020202020204" charset="0"/>
              </a:rPr>
              <a:t>that </a:t>
            </a:r>
            <a:r>
              <a:rPr lang="en-US" sz="4200" dirty="0">
                <a:solidFill>
                  <a:srgbClr val="FFFFFF"/>
                </a:solidFill>
                <a:latin typeface="Raleway" panose="020B0604020202020204" charset="0"/>
              </a:rPr>
              <a:t>we work and live on the stolen ancestral lands of the  Pueblos, Apache, and Navajo sovereign nations, and we </a:t>
            </a:r>
            <a:r>
              <a:rPr lang="en-US" sz="4200" dirty="0" smtClean="0">
                <a:solidFill>
                  <a:srgbClr val="FFFFFF"/>
                </a:solidFill>
                <a:latin typeface="Raleway" panose="020B0604020202020204" charset="0"/>
              </a:rPr>
              <a:t>honor and express </a:t>
            </a:r>
            <a:r>
              <a:rPr lang="en-US" sz="4200" dirty="0">
                <a:solidFill>
                  <a:srgbClr val="FFFFFF"/>
                </a:solidFill>
                <a:latin typeface="Raleway" panose="020B0604020202020204" charset="0"/>
              </a:rPr>
              <a:t>gratitude to those nations.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81069" y="9563100"/>
            <a:ext cx="4191000" cy="500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Raleway" panose="020B0604020202020204" charset="0"/>
              </a:rPr>
              <a:t>https://native-land.ca/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9994" y="674109"/>
            <a:ext cx="18367988" cy="8584191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3276600" y="2647894"/>
            <a:ext cx="5614137" cy="451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b="0" i="0" spc="48" dirty="0" err="1">
                <a:solidFill>
                  <a:srgbClr val="FFFFFF"/>
                </a:solidFill>
                <a:latin typeface="Raleway"/>
              </a:rPr>
              <a:t>Livestories</a:t>
            </a: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7200"/>
              </a:lnSpc>
            </a:pPr>
            <a:r>
              <a:rPr lang="en-US" sz="4800" b="0" i="0" spc="48" dirty="0" err="1">
                <a:solidFill>
                  <a:srgbClr val="FFFFFF"/>
                </a:solidFill>
                <a:latin typeface="Raleway"/>
              </a:rPr>
              <a:t>Canva</a:t>
            </a: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7200"/>
              </a:lnSpc>
            </a:pPr>
            <a:r>
              <a:rPr lang="en-US" sz="4800" b="0" i="0" spc="48" dirty="0" err="1">
                <a:solidFill>
                  <a:srgbClr val="FFFFFF"/>
                </a:solidFill>
                <a:latin typeface="Raleway"/>
              </a:rPr>
              <a:t>Infogram</a:t>
            </a: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7200"/>
              </a:lnSpc>
            </a:pPr>
            <a:r>
              <a:rPr lang="en-US" sz="4800" b="0" i="0" spc="48" dirty="0" err="1">
                <a:solidFill>
                  <a:srgbClr val="FFFFFF"/>
                </a:solidFill>
                <a:latin typeface="Raleway"/>
              </a:rPr>
              <a:t>Vyond</a:t>
            </a: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7200"/>
              </a:lnSpc>
            </a:pP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097447" y="2645353"/>
            <a:ext cx="7023837" cy="633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b="0" i="0" spc="48" dirty="0">
                <a:solidFill>
                  <a:srgbClr val="FFFFFF"/>
                </a:solidFill>
                <a:latin typeface="Raleway"/>
              </a:rPr>
              <a:t>The Noun Project</a:t>
            </a:r>
          </a:p>
          <a:p>
            <a:pPr>
              <a:lnSpc>
                <a:spcPts val="7200"/>
              </a:lnSpc>
            </a:pPr>
            <a:r>
              <a:rPr lang="en-US" sz="4800" b="0" i="0" spc="48" dirty="0" err="1">
                <a:solidFill>
                  <a:srgbClr val="FFFFFF"/>
                </a:solidFill>
                <a:latin typeface="Raleway"/>
              </a:rPr>
              <a:t>Unsplash</a:t>
            </a: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  <a:p>
            <a:pPr>
              <a:lnSpc>
                <a:spcPts val="7200"/>
              </a:lnSpc>
            </a:pPr>
            <a:r>
              <a:rPr lang="en-US" sz="4800" b="0" i="0" spc="48" dirty="0">
                <a:solidFill>
                  <a:srgbClr val="FFFFFF"/>
                </a:solidFill>
                <a:latin typeface="Raleway"/>
              </a:rPr>
              <a:t>Epi Info</a:t>
            </a:r>
          </a:p>
          <a:p>
            <a:pPr>
              <a:lnSpc>
                <a:spcPts val="7200"/>
              </a:lnSpc>
            </a:pPr>
            <a:r>
              <a:rPr lang="en-US" sz="4800" b="0" i="0" spc="48" dirty="0">
                <a:solidFill>
                  <a:srgbClr val="FFFFFF"/>
                </a:solidFill>
                <a:latin typeface="Raleway"/>
              </a:rPr>
              <a:t>Survey Monkey</a:t>
            </a:r>
          </a:p>
          <a:p>
            <a:pPr>
              <a:lnSpc>
                <a:spcPts val="7199"/>
              </a:lnSpc>
            </a:pPr>
            <a:r>
              <a:rPr lang="en-US" sz="4800" b="0" i="0" spc="48" dirty="0">
                <a:solidFill>
                  <a:srgbClr val="FFFFFF"/>
                </a:solidFill>
                <a:latin typeface="Raleway"/>
              </a:rPr>
              <a:t>Poll Everywhere</a:t>
            </a:r>
          </a:p>
          <a:p>
            <a:pPr>
              <a:lnSpc>
                <a:spcPts val="7200"/>
              </a:lnSpc>
            </a:pPr>
            <a:r>
              <a:rPr lang="en-US" sz="4800" b="0" i="0" spc="48" dirty="0">
                <a:solidFill>
                  <a:srgbClr val="FFFFFF"/>
                </a:solidFill>
                <a:latin typeface="Raleway"/>
              </a:rPr>
              <a:t>Microsoft Sway</a:t>
            </a:r>
          </a:p>
          <a:p>
            <a:pPr>
              <a:lnSpc>
                <a:spcPts val="7200"/>
              </a:lnSpc>
            </a:pPr>
            <a:endParaRPr lang="en-US" sz="4800" b="0" i="0" spc="48" dirty="0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52850" y="1028700"/>
            <a:ext cx="9867900" cy="85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600" b="0" i="1" spc="56">
                <a:solidFill>
                  <a:srgbClr val="FFFFFF"/>
                </a:solidFill>
                <a:latin typeface="Playfair Display"/>
              </a:rPr>
              <a:t>Resource</a:t>
            </a:r>
            <a:r>
              <a:rPr lang="en-US" sz="5599" b="0" i="1" spc="55">
                <a:solidFill>
                  <a:srgbClr val="FFFFFF"/>
                </a:solidFill>
                <a:latin typeface="Playfair Display"/>
              </a:rPr>
              <a:t> List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65" b="786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05100" y="5785485"/>
            <a:ext cx="12477750" cy="3472815"/>
            <a:chOff x="0" y="0"/>
            <a:chExt cx="16637000" cy="463042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6637000" cy="4630420"/>
            </a:xfrm>
            <a:prstGeom prst="rect">
              <a:avLst/>
            </a:prstGeom>
            <a:solidFill>
              <a:srgbClr val="EEC0B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545667" y="950595"/>
              <a:ext cx="9295221" cy="2414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00"/>
                </a:lnSpc>
              </a:pPr>
              <a:r>
                <a:rPr lang="en-US" sz="10400" b="0" i="0" spc="104">
                  <a:solidFill>
                    <a:srgbClr val="FFFFFF"/>
                  </a:solidFill>
                  <a:latin typeface="Raleway"/>
                </a:rPr>
                <a:t>Thank you!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658600" y="715082"/>
            <a:ext cx="5018585" cy="8229600"/>
          </a:xfrm>
          <a:prstGeom prst="rect">
            <a:avLst/>
          </a:prstGeom>
          <a:solidFill>
            <a:srgbClr val="EEC0B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3943" r="36839"/>
          <a:stretch>
            <a:fillRect/>
          </a:stretch>
        </p:blipFill>
        <p:spPr>
          <a:xfrm>
            <a:off x="12396915" y="1394336"/>
            <a:ext cx="4862385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230397"/>
            <a:ext cx="9310613" cy="5826206"/>
            <a:chOff x="0" y="0"/>
            <a:chExt cx="12414151" cy="7768275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2414151" cy="1536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20"/>
                </a:lnSpc>
              </a:pPr>
              <a:r>
                <a:rPr lang="en-US" sz="7600" i="1" spc="76">
                  <a:solidFill>
                    <a:srgbClr val="050707"/>
                  </a:solidFill>
                  <a:latin typeface="Playfair Display"/>
                </a:rPr>
                <a:t>F</a:t>
              </a:r>
              <a:r>
                <a:rPr lang="en-US" sz="7600" b="0" i="1" spc="76">
                  <a:solidFill>
                    <a:srgbClr val="050707"/>
                  </a:solidFill>
                  <a:latin typeface="Playfair Display"/>
                </a:rPr>
                <a:t>eel free to reach out!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84163"/>
              <a:ext cx="1129655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b="1" i="0" spc="238">
                  <a:solidFill>
                    <a:srgbClr val="050707"/>
                  </a:solidFill>
                  <a:latin typeface="Raleway"/>
                </a:rPr>
                <a:t>CONTACT US: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87559"/>
              <a:ext cx="11296551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 dirty="0">
                  <a:solidFill>
                    <a:srgbClr val="050707"/>
                  </a:solidFill>
                  <a:latin typeface="Raleway"/>
                </a:rPr>
                <a:t>Christina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79965"/>
              <a:ext cx="11296551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 dirty="0">
                  <a:solidFill>
                    <a:srgbClr val="050707"/>
                  </a:solidFill>
                  <a:latin typeface="Raleway"/>
                </a:rPr>
                <a:t>Christina.Brigance@state.nm.us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224359"/>
              <a:ext cx="11296551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3200" b="0" i="0" spc="192" dirty="0">
                  <a:solidFill>
                    <a:srgbClr val="050707"/>
                  </a:solidFill>
                  <a:latin typeface="Raleway"/>
                </a:rPr>
                <a:t>Amy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116765"/>
              <a:ext cx="11296551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b="0" i="0" spc="28" dirty="0">
                  <a:solidFill>
                    <a:srgbClr val="050707"/>
                  </a:solidFill>
                  <a:latin typeface="Raleway"/>
                </a:rPr>
                <a:t>amuchna@aaihb.org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6400800" cy="7200900"/>
          </a:xfrm>
          <a:prstGeom prst="rect">
            <a:avLst/>
          </a:prstGeom>
          <a:solidFill>
            <a:srgbClr val="EEC0B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5270" b="5270"/>
          <a:stretch>
            <a:fillRect/>
          </a:stretch>
        </p:blipFill>
        <p:spPr>
          <a:xfrm>
            <a:off x="1613056" y="1771981"/>
            <a:ext cx="6799321" cy="74863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871822" y="1769031"/>
            <a:ext cx="7618649" cy="6830934"/>
            <a:chOff x="0" y="0"/>
            <a:chExt cx="10158198" cy="9107912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0158198" cy="3073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20"/>
                </a:lnSpc>
              </a:pPr>
              <a:r>
                <a:rPr lang="en-US" sz="7600" i="1">
                  <a:solidFill>
                    <a:srgbClr val="050707"/>
                  </a:solidFill>
                  <a:latin typeface="Playfair Display"/>
                </a:rPr>
                <a:t>Today's Presentation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638550"/>
              <a:ext cx="9338982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b="1" i="0" spc="238">
                  <a:solidFill>
                    <a:srgbClr val="EEC0BF"/>
                  </a:solidFill>
                  <a:latin typeface="Raleway"/>
                </a:rPr>
                <a:t>WHAT WE'LL COVER: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864100"/>
              <a:ext cx="9338982" cy="4243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800" b="0" i="0" spc="28" dirty="0" err="1">
                  <a:solidFill>
                    <a:srgbClr val="050707"/>
                  </a:solidFill>
                  <a:latin typeface="Raleway"/>
                </a:rPr>
                <a:t>Livestories</a:t>
              </a:r>
              <a:endParaRPr lang="en-US" sz="2800" b="0" i="0" spc="28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4199"/>
                </a:lnSpc>
              </a:pPr>
              <a:r>
                <a:rPr lang="en-US" sz="2800" b="0" i="0" spc="28" dirty="0" err="1">
                  <a:solidFill>
                    <a:srgbClr val="050707"/>
                  </a:solidFill>
                  <a:latin typeface="Raleway"/>
                </a:rPr>
                <a:t>Canva</a:t>
              </a:r>
              <a:endParaRPr lang="en-US" sz="2800" b="0" i="0" spc="28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4199"/>
                </a:lnSpc>
              </a:pPr>
              <a:r>
                <a:rPr lang="en-US" sz="2800" b="0" i="0" spc="28" dirty="0" err="1">
                  <a:solidFill>
                    <a:srgbClr val="050707"/>
                  </a:solidFill>
                  <a:latin typeface="Raleway"/>
                </a:rPr>
                <a:t>Infogram</a:t>
              </a:r>
              <a:endParaRPr lang="en-US" sz="2800" b="0" i="0" spc="28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4199"/>
                </a:lnSpc>
              </a:pPr>
              <a:r>
                <a:rPr lang="en-US" sz="2800" b="0" i="0" spc="28" dirty="0" err="1" smtClean="0">
                  <a:solidFill>
                    <a:srgbClr val="050707"/>
                  </a:solidFill>
                  <a:latin typeface="Raleway"/>
                </a:rPr>
                <a:t>Vyond</a:t>
              </a:r>
              <a:endParaRPr lang="en-US" sz="2800" b="0" i="0" spc="28" dirty="0">
                <a:solidFill>
                  <a:srgbClr val="050707"/>
                </a:solidFill>
                <a:latin typeface="Raleway"/>
              </a:endParaRPr>
            </a:p>
            <a:p>
              <a:pPr>
                <a:lnSpc>
                  <a:spcPts val="4199"/>
                </a:lnSpc>
              </a:pPr>
              <a:r>
                <a:rPr lang="en-US" sz="2800" b="0" i="0" spc="28" dirty="0">
                  <a:solidFill>
                    <a:srgbClr val="050707"/>
                  </a:solidFill>
                  <a:latin typeface="Raleway"/>
                </a:rPr>
                <a:t>Additional Resources</a:t>
              </a:r>
            </a:p>
            <a:p>
              <a:pPr>
                <a:lnSpc>
                  <a:spcPts val="4200"/>
                </a:lnSpc>
              </a:pPr>
              <a:r>
                <a:rPr lang="en-US" sz="2800" b="0" i="0" spc="28" dirty="0">
                  <a:solidFill>
                    <a:srgbClr val="050707"/>
                  </a:solidFill>
                  <a:latin typeface="Raleway"/>
                </a:rPr>
                <a:t>Q&amp;A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8061294"/>
          </a:xfrm>
          <a:prstGeom prst="rect">
            <a:avLst/>
          </a:prstGeom>
          <a:solidFill>
            <a:srgbClr val="EEC0BF"/>
          </a:solidFill>
        </p:spPr>
      </p:sp>
      <p:sp>
        <p:nvSpPr>
          <p:cNvPr id="3" name="TextBox 3"/>
          <p:cNvSpPr txBox="1"/>
          <p:nvPr/>
        </p:nvSpPr>
        <p:spPr>
          <a:xfrm>
            <a:off x="2676292" y="1696579"/>
            <a:ext cx="1293541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b="1" i="1" spc="76">
                <a:solidFill>
                  <a:srgbClr val="FFFFFF"/>
                </a:solidFill>
                <a:latin typeface="Playfair Display"/>
              </a:rPr>
              <a:t>Who You Are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025115" y="4818841"/>
            <a:ext cx="14237771" cy="2291412"/>
            <a:chOff x="0" y="-66675"/>
            <a:chExt cx="18983694" cy="3055217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18983694" cy="230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b="0" i="0" spc="192" dirty="0">
                  <a:solidFill>
                    <a:srgbClr val="050707"/>
                  </a:solidFill>
                  <a:latin typeface="Raleway"/>
                </a:rPr>
                <a:t>Please open your phone internet browser and type in:</a:t>
              </a:r>
            </a:p>
            <a:p>
              <a:pPr algn="ctr">
                <a:lnSpc>
                  <a:spcPts val="8960"/>
                </a:lnSpc>
              </a:pPr>
              <a:r>
                <a:rPr lang="en-US" sz="7200" b="1" i="0" spc="384" dirty="0">
                  <a:solidFill>
                    <a:srgbClr val="050707"/>
                  </a:solidFill>
                  <a:latin typeface="Raleway"/>
                </a:rPr>
                <a:t>pollev.com/</a:t>
              </a:r>
              <a:r>
                <a:rPr lang="en-US" sz="7200" b="1" i="0" spc="384" dirty="0" err="1">
                  <a:solidFill>
                    <a:srgbClr val="050707"/>
                  </a:solidFill>
                  <a:latin typeface="Raleway"/>
                </a:rPr>
                <a:t>aastec</a:t>
              </a:r>
              <a:endParaRPr lang="en-US" sz="7200" b="1" i="0" spc="384" dirty="0">
                <a:solidFill>
                  <a:srgbClr val="050707"/>
                </a:solidFill>
                <a:latin typeface="Ralew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337032"/>
              <a:ext cx="18983694" cy="651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33" t="1" r="55834" b="-371"/>
          <a:stretch/>
        </p:blipFill>
        <p:spPr>
          <a:xfrm>
            <a:off x="2171700" y="-18222"/>
            <a:ext cx="13944600" cy="1026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3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4" r="50686"/>
          <a:stretch/>
        </p:blipFill>
        <p:spPr>
          <a:xfrm>
            <a:off x="228600" y="0"/>
            <a:ext cx="17830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9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50" r="51250"/>
          <a:stretch/>
        </p:blipFill>
        <p:spPr>
          <a:xfrm>
            <a:off x="439014" y="-6627"/>
            <a:ext cx="17409972" cy="103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48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084" r="56667"/>
          <a:stretch/>
        </p:blipFill>
        <p:spPr>
          <a:xfrm>
            <a:off x="2514600" y="0"/>
            <a:ext cx="13258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37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554</Words>
  <Application>Microsoft Office PowerPoint</Application>
  <PresentationFormat>Custom</PresentationFormat>
  <Paragraphs>136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Playfair Display</vt:lpstr>
      <vt:lpstr>Arial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White Social Media Strategy Presentation</dc:title>
  <dc:creator>Amy Muchna</dc:creator>
  <cp:lastModifiedBy>Amy Muchna</cp:lastModifiedBy>
  <cp:revision>9</cp:revision>
  <dcterms:created xsi:type="dcterms:W3CDTF">2006-08-16T00:00:00Z</dcterms:created>
  <dcterms:modified xsi:type="dcterms:W3CDTF">2019-10-02T17:52:57Z</dcterms:modified>
  <dc:identifier>DADm-hCoHxY</dc:identifier>
</cp:coreProperties>
</file>